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56" r:id="rId2"/>
    <p:sldId id="257" r:id="rId3"/>
    <p:sldId id="258" r:id="rId4"/>
    <p:sldId id="259" r:id="rId5"/>
    <p:sldId id="260" r:id="rId6"/>
    <p:sldId id="388" r:id="rId7"/>
    <p:sldId id="389" r:id="rId8"/>
    <p:sldId id="390" r:id="rId9"/>
    <p:sldId id="261" r:id="rId10"/>
    <p:sldId id="262" r:id="rId11"/>
    <p:sldId id="263" r:id="rId12"/>
    <p:sldId id="264" r:id="rId13"/>
    <p:sldId id="265" r:id="rId14"/>
    <p:sldId id="266" r:id="rId15"/>
    <p:sldId id="391" r:id="rId16"/>
    <p:sldId id="267" r:id="rId17"/>
    <p:sldId id="268" r:id="rId18"/>
    <p:sldId id="269" r:id="rId19"/>
    <p:sldId id="271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319" r:id="rId32"/>
    <p:sldId id="320" r:id="rId33"/>
    <p:sldId id="321" r:id="rId34"/>
    <p:sldId id="322" r:id="rId35"/>
    <p:sldId id="323" r:id="rId36"/>
    <p:sldId id="324" r:id="rId37"/>
    <p:sldId id="325" r:id="rId38"/>
    <p:sldId id="326" r:id="rId39"/>
    <p:sldId id="327" r:id="rId40"/>
    <p:sldId id="328" r:id="rId41"/>
    <p:sldId id="363" r:id="rId42"/>
    <p:sldId id="364" r:id="rId43"/>
    <p:sldId id="365" r:id="rId44"/>
    <p:sldId id="366" r:id="rId45"/>
    <p:sldId id="367" r:id="rId46"/>
    <p:sldId id="368" r:id="rId47"/>
    <p:sldId id="369" r:id="rId48"/>
    <p:sldId id="370" r:id="rId49"/>
    <p:sldId id="371" r:id="rId50"/>
    <p:sldId id="372" r:id="rId51"/>
    <p:sldId id="373" r:id="rId52"/>
    <p:sldId id="386" r:id="rId53"/>
    <p:sldId id="374" r:id="rId54"/>
    <p:sldId id="375" r:id="rId55"/>
    <p:sldId id="376" r:id="rId56"/>
    <p:sldId id="377" r:id="rId57"/>
    <p:sldId id="378" r:id="rId58"/>
    <p:sldId id="379" r:id="rId59"/>
    <p:sldId id="380" r:id="rId60"/>
    <p:sldId id="381" r:id="rId61"/>
    <p:sldId id="382" r:id="rId62"/>
    <p:sldId id="383" r:id="rId63"/>
    <p:sldId id="384" r:id="rId64"/>
    <p:sldId id="385" r:id="rId65"/>
    <p:sldId id="329" r:id="rId66"/>
    <p:sldId id="330" r:id="rId67"/>
    <p:sldId id="331" r:id="rId68"/>
    <p:sldId id="332" r:id="rId69"/>
    <p:sldId id="333" r:id="rId70"/>
    <p:sldId id="334" r:id="rId71"/>
    <p:sldId id="335" r:id="rId72"/>
    <p:sldId id="336" r:id="rId73"/>
    <p:sldId id="337" r:id="rId74"/>
    <p:sldId id="338" r:id="rId75"/>
    <p:sldId id="387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5" autoAdjust="0"/>
    <p:restoredTop sz="95142" autoAdjust="0"/>
  </p:normalViewPr>
  <p:slideViewPr>
    <p:cSldViewPr snapToGrid="0">
      <p:cViewPr varScale="1">
        <p:scale>
          <a:sx n="92" d="100"/>
          <a:sy n="92" d="100"/>
        </p:scale>
        <p:origin x="106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9E1B55-A0A7-4C9C-88C1-3A5C6A402407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E77780-F0EF-4B5F-9EE7-60A58DD1A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660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0E797-E484-44ED-A239-64277FE0E1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AEF780-7320-4B43-AAED-F0481B3001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ADA29-9491-4859-9181-7FF16AB45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494A5-A287-4BC2-9628-CAEB7FA73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AB12C-11BE-4545-8970-4F65D76F7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716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BDC4A-48E1-4894-AB0F-ECF189B6A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3A79AF-2F79-4289-82BE-ACF7331CB9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A497E-6F32-4A3E-9631-9FEF4E3FF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CB876-23CE-485F-91A5-93B0D7B5E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C3A67-2B2D-4782-A5FC-1558D3626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992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C65FEE-76CC-4626-9E2D-08E2AE5A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0FEE0C-F39F-4476-BD95-0A51C00639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CEB6-F803-4EE6-BD88-E0B64245F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1313F-8991-4909-8B90-68DAAE9B2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8196E-9AEE-4266-A151-D305A5D8C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01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3AC73-49A8-4235-8E54-344D7AE6B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EFA66-1949-4BAC-90F3-260B28EA3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DD6C3-C8F1-44C4-BE29-A7E192ECD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68F96-8A2D-4D15-B72A-1BE3C6FBA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846B5-195C-4BDB-A0AF-D52035E08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67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380A0-ED64-48E0-B9C8-569F34825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C18A2-E1D6-46C9-8CCF-84419AC38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29E5A-CABA-487F-AE98-B2464FC90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72CFD-82A6-4E60-9FAC-3680A8275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C1E37-CA26-4C91-BC94-19E402DAE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176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D90AE-3661-46FF-922D-ABDF43758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7F269-6879-4ADA-9D67-9E61D80B23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9A5392-70F7-40A0-9BEE-B9444E872E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6528DA-CEFD-432F-AA8E-973376EC9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F3101E-6DA9-4BB5-9C62-2B1B27443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B6AD3F-0FA4-4FCD-8CF4-4BDCE7465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623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3579-C57E-4CAA-AE08-EB0A27A3F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F1D69-90B6-45FB-94AB-78DB03F3A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3ABE15-19F6-4503-9F69-560255ABA2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1814A9-0046-41AA-B0C8-B677271002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253427-75E0-4324-B2A0-9259E9FCCF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802DE-660F-4CF9-9FB9-B17917E9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DEBBB8-E47D-430F-9694-B04E4DF2B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DCDFF6-B435-4DE5-8E43-DA133CB9B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271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4C802-82B9-430F-AF07-4FF6DC33F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20E669-09D2-43F6-AB7B-3AF5C3460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32034F-8122-4D3C-9EE0-617A3CB14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E3B17-ABDA-424E-B102-D92D2E373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070F9B-27B6-443F-B7CA-4AA7FA889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737043-2389-4029-A3C5-07CF5B37E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DFBE5-75A1-478E-A662-031990DD4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40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4C8C0-3C08-4F40-B4CC-4CAACC3DC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038F9-DD32-4429-9398-92DA6F738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061104-CDD8-4454-9187-784049A2F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227858-962C-47B3-B661-436602064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DB0A0-7EEA-4508-8126-531639554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1EBA5E-D2E0-4970-BD47-4AF19F431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185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A0DDF-7003-4C1A-BB44-664272A19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9AFDAF-27B1-41D4-96EE-1D6D1809E2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13798E-E3BF-427A-93E2-A4CB842E9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D8CE11-06D0-4C84-88D7-842A952C2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26E090-6FA5-4A71-A070-BD7C0FA49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4F01E9-BA6C-4C44-976B-36BBE214E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497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C6DC07-5C6F-43AF-978F-0F0AF8314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733" y="155574"/>
            <a:ext cx="10515600" cy="525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8E598-D0A2-47D2-BE89-F4EA0A3D2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119188"/>
            <a:ext cx="11320465" cy="5237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A1382D-D076-4FF0-AD6E-A6E4C421BF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FEE21-E937-4C45-8E3F-E4D607BF6CD6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9047A-B6F8-4C3E-B8BF-24884C78A6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5F2E0-67EC-4657-BD17-E180039DBF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http://www.northsouth.edu/newassets/images/nsu-photo/logo-4.png">
            <a:extLst>
              <a:ext uri="{FF2B5EF4-FFF2-40B4-BE49-F238E27FC236}">
                <a16:creationId xmlns:a16="http://schemas.microsoft.com/office/drawing/2014/main" id="{BC78909E-CBD6-46C2-8213-EF399003A3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495300" cy="39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36E5F5-5DCD-4E9C-8D7C-D19E489A294C}"/>
              </a:ext>
            </a:extLst>
          </p:cNvPr>
          <p:cNvCxnSpPr>
            <a:cxnSpLocks/>
          </p:cNvCxnSpPr>
          <p:nvPr userDrawn="1"/>
        </p:nvCxnSpPr>
        <p:spPr>
          <a:xfrm flipV="1">
            <a:off x="792958" y="54768"/>
            <a:ext cx="11001375" cy="4603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888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none" spc="0">
          <a:ln w="0"/>
          <a:solidFill>
            <a:srgbClr val="002060"/>
          </a:solidFill>
          <a:effectLst>
            <a:outerShdw blurRad="38100" dist="25400" dir="5400000" algn="ctr" rotWithShape="0">
              <a:srgbClr val="6E747A">
                <a:alpha val="43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70C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C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C0000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5810A-8FFF-4688-B886-2760516D3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en-US" sz="4800" dirty="0"/>
              <a:t>CSE </a:t>
            </a:r>
            <a:r>
              <a:rPr lang="en-US" sz="4800" dirty="0" smtClean="0"/>
              <a:t>445</a:t>
            </a:r>
            <a:r>
              <a:rPr lang="en-US" sz="4800" dirty="0"/>
              <a:t/>
            </a:r>
            <a:br>
              <a:rPr lang="en-US" sz="4800" dirty="0"/>
            </a:br>
            <a:r>
              <a:rPr lang="en-US" sz="4800"/>
              <a:t>Lecture </a:t>
            </a:r>
            <a:r>
              <a:rPr lang="en-US" sz="4800" smtClean="0"/>
              <a:t>14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E02420-0B57-4C8C-9661-7D4661E7B6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7050"/>
            <a:ext cx="9144000" cy="572583"/>
          </a:xfrm>
        </p:spPr>
        <p:txBody>
          <a:bodyPr>
            <a:normAutofit/>
          </a:bodyPr>
          <a:lstStyle/>
          <a:p>
            <a:pPr algn="l"/>
            <a:r>
              <a:rPr lang="en-US" sz="2000" dirty="0" smtClean="0"/>
              <a:t>Ensemble learning - 1: Voting, Bagging &amp; Pasting, Random Forest Intro </a:t>
            </a:r>
            <a:endParaRPr lang="en-US" sz="2000" dirty="0"/>
          </a:p>
        </p:txBody>
      </p:sp>
      <p:sp>
        <p:nvSpPr>
          <p:cNvPr id="8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4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04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Bagging &amp; Pasting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828675"/>
            <a:ext cx="101822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341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Bagging &amp; Pasting: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Once all predictors are trained, the ensemble can make a prediction for a </a:t>
            </a:r>
            <a:r>
              <a:rPr lang="en-US" dirty="0" smtClean="0"/>
              <a:t>new instance </a:t>
            </a:r>
            <a:r>
              <a:rPr lang="en-US" dirty="0"/>
              <a:t>by simply aggregating the predictions of all </a:t>
            </a:r>
            <a:r>
              <a:rPr lang="en-US" dirty="0" smtClean="0"/>
              <a:t>predictors</a:t>
            </a:r>
          </a:p>
          <a:p>
            <a:r>
              <a:rPr lang="en-US" dirty="0" smtClean="0"/>
              <a:t>The aggregation function </a:t>
            </a:r>
            <a:r>
              <a:rPr lang="en-US" dirty="0"/>
              <a:t>is typically the </a:t>
            </a:r>
            <a:r>
              <a:rPr lang="en-US" i="1" dirty="0"/>
              <a:t>statistical mode </a:t>
            </a:r>
            <a:r>
              <a:rPr lang="en-US" dirty="0"/>
              <a:t>(i.e., the most frequent prediction, just like </a:t>
            </a:r>
            <a:r>
              <a:rPr lang="en-US" dirty="0" smtClean="0"/>
              <a:t>a hard </a:t>
            </a:r>
            <a:r>
              <a:rPr lang="en-US" dirty="0"/>
              <a:t>voting classifier) for classification, or the average for </a:t>
            </a:r>
            <a:r>
              <a:rPr lang="en-US" dirty="0" smtClean="0"/>
              <a:t>regression </a:t>
            </a:r>
          </a:p>
          <a:p>
            <a:r>
              <a:rPr lang="en-US" dirty="0" smtClean="0"/>
              <a:t>Each </a:t>
            </a:r>
            <a:r>
              <a:rPr lang="en-US" dirty="0"/>
              <a:t>individual predictor has a higher bias than if it were trained on the original training set, </a:t>
            </a:r>
            <a:r>
              <a:rPr lang="en-US" dirty="0" smtClean="0"/>
              <a:t>but aggregation </a:t>
            </a:r>
            <a:r>
              <a:rPr lang="en-US" dirty="0"/>
              <a:t>reduces both bias and </a:t>
            </a:r>
            <a:r>
              <a:rPr lang="en-US" dirty="0" smtClean="0"/>
              <a:t>variance</a:t>
            </a:r>
            <a:endParaRPr lang="en-US" dirty="0"/>
          </a:p>
          <a:p>
            <a:r>
              <a:rPr lang="en-US" dirty="0" smtClean="0"/>
              <a:t>Generally</a:t>
            </a:r>
            <a:r>
              <a:rPr lang="en-US" dirty="0"/>
              <a:t>, the net result is that </a:t>
            </a:r>
            <a:r>
              <a:rPr lang="en-US" dirty="0" smtClean="0"/>
              <a:t>the ensemble </a:t>
            </a:r>
            <a:r>
              <a:rPr lang="en-US" dirty="0"/>
              <a:t>has a similar bias but a lower variance than a single predictor trained on </a:t>
            </a:r>
            <a:r>
              <a:rPr lang="en-US" dirty="0" smtClean="0"/>
              <a:t>the original </a:t>
            </a:r>
            <a:r>
              <a:rPr lang="en-US" dirty="0"/>
              <a:t>training </a:t>
            </a:r>
            <a:r>
              <a:rPr lang="en-US" dirty="0" smtClean="0"/>
              <a:t>set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499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Bagging &amp; Pasting: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Scikit</a:t>
            </a:r>
            <a:r>
              <a:rPr lang="en-US" dirty="0"/>
              <a:t>-Learn offers a simple API for both bagging and pasting with the </a:t>
            </a:r>
            <a:r>
              <a:rPr lang="en-US" dirty="0" err="1" smtClean="0"/>
              <a:t>BaggingClassifier</a:t>
            </a:r>
            <a:r>
              <a:rPr lang="en-US" dirty="0" smtClean="0"/>
              <a:t> </a:t>
            </a:r>
            <a:r>
              <a:rPr lang="en-US" dirty="0"/>
              <a:t>class (or </a:t>
            </a:r>
            <a:r>
              <a:rPr lang="en-US" dirty="0" err="1"/>
              <a:t>BaggingRegressor</a:t>
            </a:r>
            <a:r>
              <a:rPr lang="en-US" dirty="0"/>
              <a:t> for </a:t>
            </a:r>
            <a:r>
              <a:rPr lang="en-US" dirty="0" smtClean="0"/>
              <a:t>regression)</a:t>
            </a:r>
          </a:p>
          <a:p>
            <a:r>
              <a:rPr lang="en-US" dirty="0" smtClean="0"/>
              <a:t>The code on next slide trains an ensemble </a:t>
            </a:r>
            <a:r>
              <a:rPr lang="en-US" dirty="0"/>
              <a:t>of 500 Decision Tree </a:t>
            </a:r>
            <a:r>
              <a:rPr lang="en-US" dirty="0" smtClean="0"/>
              <a:t>classifiers</a:t>
            </a:r>
          </a:p>
          <a:p>
            <a:r>
              <a:rPr lang="en-US" dirty="0" smtClean="0"/>
              <a:t>Each </a:t>
            </a:r>
            <a:r>
              <a:rPr lang="en-US" dirty="0"/>
              <a:t>trained on 100 training instances </a:t>
            </a:r>
            <a:r>
              <a:rPr lang="en-US" dirty="0" smtClean="0"/>
              <a:t>randomly </a:t>
            </a:r>
            <a:r>
              <a:rPr lang="en-US" dirty="0"/>
              <a:t>sampled from the training set with replacement (this is an example of bagging</a:t>
            </a:r>
            <a:r>
              <a:rPr lang="en-US" dirty="0" smtClean="0"/>
              <a:t>, for pasting, set bootstrap=False)</a:t>
            </a:r>
          </a:p>
          <a:p>
            <a:r>
              <a:rPr lang="en-US" dirty="0" smtClean="0"/>
              <a:t>The </a:t>
            </a:r>
            <a:r>
              <a:rPr lang="en-US" dirty="0" err="1"/>
              <a:t>n_jobs</a:t>
            </a:r>
            <a:r>
              <a:rPr lang="en-US" dirty="0"/>
              <a:t> </a:t>
            </a:r>
            <a:r>
              <a:rPr lang="en-US" dirty="0" smtClean="0"/>
              <a:t>parameter </a:t>
            </a:r>
            <a:r>
              <a:rPr lang="en-US" dirty="0"/>
              <a:t>tells </a:t>
            </a:r>
            <a:r>
              <a:rPr lang="en-US" dirty="0" err="1"/>
              <a:t>Scikit</a:t>
            </a:r>
            <a:r>
              <a:rPr lang="en-US" dirty="0"/>
              <a:t>-Learn the number of CPU cores to use for training and </a:t>
            </a:r>
            <a:r>
              <a:rPr lang="en-US" dirty="0" smtClean="0"/>
              <a:t>predictions (–</a:t>
            </a:r>
            <a:r>
              <a:rPr lang="en-US" dirty="0"/>
              <a:t>1 tells </a:t>
            </a:r>
            <a:r>
              <a:rPr lang="en-US" dirty="0" err="1"/>
              <a:t>Scikit</a:t>
            </a:r>
            <a:r>
              <a:rPr lang="en-US" dirty="0"/>
              <a:t>-Learn to use all available cores</a:t>
            </a:r>
            <a:r>
              <a:rPr lang="en-US" dirty="0" smtClean="0"/>
              <a:t>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10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Bagging &amp; Pasting: Implementation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207818" y="681037"/>
            <a:ext cx="1118785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sklearn.ensemble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BaggingClassifier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sklearn.tree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DecisionTreeClassifier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bag_clf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BaggingClassifier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DecisionTreeClassifier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(), </a:t>
            </a:r>
            <a:r>
              <a:rPr lang="en-US" dirty="0" err="1" smtClean="0">
                <a:solidFill>
                  <a:srgbClr val="001080"/>
                </a:solidFill>
                <a:latin typeface="Consolas" panose="020B0609020204030204" pitchFamily="49" charset="0"/>
              </a:rPr>
              <a:t>n_estimators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dirty="0" smtClean="0">
                <a:solidFill>
                  <a:srgbClr val="09885A"/>
                </a:solidFill>
                <a:latin typeface="Consolas" panose="020B0609020204030204" pitchFamily="49" charset="0"/>
              </a:rPr>
              <a:t>500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dirty="0" smtClean="0">
                <a:solidFill>
                  <a:srgbClr val="001080"/>
                </a:solidFill>
                <a:latin typeface="Consolas" panose="020B0609020204030204" pitchFamily="49" charset="0"/>
              </a:rPr>
              <a:t>max_samples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dirty="0" smtClean="0">
                <a:solidFill>
                  <a:srgbClr val="09885A"/>
                </a:solidFill>
                <a:latin typeface="Consolas" panose="020B0609020204030204" pitchFamily="49" charset="0"/>
              </a:rPr>
              <a:t>100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</a:t>
            </a:r>
            <a:r>
              <a:rPr lang="en-US" dirty="0" smtClean="0">
                <a:solidFill>
                  <a:srgbClr val="001080"/>
                </a:solidFill>
                <a:latin typeface="Consolas" panose="020B0609020204030204" pitchFamily="49" charset="0"/>
              </a:rPr>
              <a:t>bootstrap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n_jobs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=-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bag_clf.fit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X_train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y_train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y_pred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bag_clf.predict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X_test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18" y="3132859"/>
            <a:ext cx="1019175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062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Bagging vs Pasting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Bootstrapping introduces </a:t>
            </a:r>
            <a:r>
              <a:rPr lang="en-US" dirty="0" smtClean="0"/>
              <a:t>more </a:t>
            </a:r>
            <a:r>
              <a:rPr lang="en-US" dirty="0"/>
              <a:t>diversity in the subsets that each predictor </a:t>
            </a:r>
            <a:r>
              <a:rPr lang="en-US" dirty="0" smtClean="0"/>
              <a:t>is trained </a:t>
            </a:r>
            <a:r>
              <a:rPr lang="en-US" dirty="0"/>
              <a:t>on, so bagging ends up with a slightly higher bias than </a:t>
            </a:r>
            <a:r>
              <a:rPr lang="en-US" dirty="0" smtClean="0"/>
              <a:t>pasting</a:t>
            </a:r>
          </a:p>
          <a:p>
            <a:r>
              <a:rPr lang="en-US" dirty="0" smtClean="0"/>
              <a:t>This means </a:t>
            </a:r>
            <a:r>
              <a:rPr lang="en-US" dirty="0"/>
              <a:t>that predictors end up being less correlated so the ensemble’s variance </a:t>
            </a:r>
            <a:r>
              <a:rPr lang="en-US" dirty="0" smtClean="0"/>
              <a:t>is reduced</a:t>
            </a:r>
          </a:p>
          <a:p>
            <a:r>
              <a:rPr lang="en-US" dirty="0" smtClean="0"/>
              <a:t>Overall</a:t>
            </a:r>
            <a:r>
              <a:rPr lang="en-US" dirty="0"/>
              <a:t>, bagging often results in better models, which explains why it is </a:t>
            </a:r>
            <a:r>
              <a:rPr lang="en-US" dirty="0" smtClean="0"/>
              <a:t>generally preferred</a:t>
            </a:r>
          </a:p>
          <a:p>
            <a:r>
              <a:rPr lang="en-US" dirty="0" smtClean="0"/>
              <a:t>However</a:t>
            </a:r>
            <a:r>
              <a:rPr lang="en-US" dirty="0"/>
              <a:t>, </a:t>
            </a:r>
            <a:r>
              <a:rPr lang="en-US" dirty="0" smtClean="0"/>
              <a:t>we can use cross validation </a:t>
            </a:r>
            <a:r>
              <a:rPr lang="en-US" dirty="0"/>
              <a:t>to evaluate both bagging and pasting and select the one that works </a:t>
            </a:r>
            <a:r>
              <a:rPr lang="en-US" dirty="0" smtClean="0"/>
              <a:t>best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069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Out-of-bag 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are using bagging, there’s a chance that a sample would never be selected, while </a:t>
            </a:r>
            <a:r>
              <a:rPr lang="en-US" dirty="0" smtClean="0"/>
              <a:t>others </a:t>
            </a:r>
            <a:r>
              <a:rPr lang="en-US" dirty="0"/>
              <a:t>may be selected multiple </a:t>
            </a:r>
            <a:r>
              <a:rPr lang="en-US" dirty="0" smtClean="0"/>
              <a:t>time</a:t>
            </a:r>
          </a:p>
          <a:p>
            <a:r>
              <a:rPr lang="en-US" dirty="0" smtClean="0"/>
              <a:t>The </a:t>
            </a:r>
            <a:r>
              <a:rPr lang="en-US" dirty="0"/>
              <a:t>probability of not selecting a specific </a:t>
            </a:r>
            <a:r>
              <a:rPr lang="en-US" dirty="0" smtClean="0"/>
              <a:t>row </a:t>
            </a:r>
            <a:r>
              <a:rPr lang="en-US" dirty="0"/>
              <a:t>is </a:t>
            </a:r>
            <a:r>
              <a:rPr lang="en-US" dirty="0" smtClean="0"/>
              <a:t>(n–1)/n, </a:t>
            </a:r>
            <a:r>
              <a:rPr lang="en-US" dirty="0"/>
              <a:t>where n is the number of </a:t>
            </a:r>
            <a:r>
              <a:rPr lang="en-US" dirty="0" smtClean="0"/>
              <a:t>samples </a:t>
            </a:r>
          </a:p>
          <a:p>
            <a:pPr lvl="1"/>
            <a:r>
              <a:rPr lang="en-US" dirty="0" smtClean="0"/>
              <a:t>We are selecting one row out of n samples</a:t>
            </a:r>
          </a:p>
          <a:p>
            <a:r>
              <a:rPr lang="en-US" dirty="0" smtClean="0"/>
              <a:t>Therefore</a:t>
            </a:r>
            <a:r>
              <a:rPr lang="en-US" dirty="0"/>
              <a:t>, the probability of not picking n </a:t>
            </a:r>
            <a:r>
              <a:rPr lang="en-US" dirty="0" smtClean="0"/>
              <a:t>rows </a:t>
            </a:r>
            <a:r>
              <a:rPr lang="en-US" dirty="0"/>
              <a:t>in n draws is (1–1/n)^</a:t>
            </a:r>
            <a:r>
              <a:rPr lang="en-US" dirty="0" smtClean="0"/>
              <a:t>n</a:t>
            </a:r>
          </a:p>
          <a:p>
            <a:r>
              <a:rPr lang="en-US" dirty="0" smtClean="0"/>
              <a:t>When </a:t>
            </a:r>
            <a:r>
              <a:rPr lang="en-US" dirty="0"/>
              <a:t>the value of n is </a:t>
            </a:r>
            <a:r>
              <a:rPr lang="en-US" dirty="0" smtClean="0"/>
              <a:t>big, </a:t>
            </a:r>
            <a:r>
              <a:rPr lang="en-US" dirty="0"/>
              <a:t>we can approximate this probability to 1/e, which is approximately 0.3678. This means that when the dataset is big enough, 37% of its samples are never selected and we could use it to test our </a:t>
            </a:r>
            <a:r>
              <a:rPr lang="en-US" dirty="0" smtClean="0"/>
              <a:t>model </a:t>
            </a:r>
          </a:p>
          <a:p>
            <a:r>
              <a:rPr lang="en-US" dirty="0" smtClean="0"/>
              <a:t>This </a:t>
            </a:r>
            <a:r>
              <a:rPr lang="en-US" dirty="0"/>
              <a:t>is called Out-of-Bag scoring, or OOB </a:t>
            </a:r>
            <a:r>
              <a:rPr lang="en-US" dirty="0" smtClean="0"/>
              <a:t>Scoring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295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Forest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Random Forest </a:t>
            </a:r>
            <a:r>
              <a:rPr lang="en-US" dirty="0"/>
              <a:t>is an ensemble of Decision Trees, generally</a:t>
            </a:r>
            <a:br>
              <a:rPr lang="en-US" dirty="0"/>
            </a:br>
            <a:r>
              <a:rPr lang="en-US" dirty="0"/>
              <a:t>trained via the bagging method (or sometimes pasting), typically with </a:t>
            </a:r>
            <a:r>
              <a:rPr lang="en-US" dirty="0" err="1" smtClean="0"/>
              <a:t>max_samples</a:t>
            </a:r>
            <a:r>
              <a:rPr lang="en-US" dirty="0" smtClean="0"/>
              <a:t> set </a:t>
            </a:r>
            <a:r>
              <a:rPr lang="en-US" dirty="0"/>
              <a:t>to the size of the training </a:t>
            </a:r>
            <a:r>
              <a:rPr lang="en-US" dirty="0" smtClean="0"/>
              <a:t>set</a:t>
            </a:r>
          </a:p>
          <a:p>
            <a:r>
              <a:rPr lang="en-US" dirty="0" smtClean="0"/>
              <a:t>Instead </a:t>
            </a:r>
            <a:r>
              <a:rPr lang="en-US" dirty="0"/>
              <a:t>of building a </a:t>
            </a:r>
            <a:r>
              <a:rPr lang="en-US" dirty="0" err="1"/>
              <a:t>BaggingClassifier</a:t>
            </a:r>
            <a:r>
              <a:rPr lang="en-US" dirty="0"/>
              <a:t> and </a:t>
            </a:r>
            <a:r>
              <a:rPr lang="en-US" dirty="0" smtClean="0"/>
              <a:t>passing </a:t>
            </a:r>
            <a:r>
              <a:rPr lang="en-US" dirty="0"/>
              <a:t>it a </a:t>
            </a:r>
            <a:r>
              <a:rPr lang="en-US" dirty="0" err="1"/>
              <a:t>DecisionTreeClassifier</a:t>
            </a:r>
            <a:r>
              <a:rPr lang="en-US" dirty="0"/>
              <a:t>, </a:t>
            </a:r>
            <a:r>
              <a:rPr lang="en-US" dirty="0" smtClean="0"/>
              <a:t>we use </a:t>
            </a:r>
            <a:r>
              <a:rPr lang="en-US" dirty="0"/>
              <a:t>the </a:t>
            </a:r>
            <a:r>
              <a:rPr lang="en-US" dirty="0" err="1"/>
              <a:t>RandomForestClassifier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class, which is more convenient and optimized for Decision </a:t>
            </a:r>
            <a:r>
              <a:rPr lang="en-US" dirty="0" smtClean="0"/>
              <a:t>Trees</a:t>
            </a:r>
          </a:p>
          <a:p>
            <a:r>
              <a:rPr lang="en-US" dirty="0" smtClean="0"/>
              <a:t>Similarly</a:t>
            </a:r>
            <a:r>
              <a:rPr lang="en-US" dirty="0"/>
              <a:t>, there </a:t>
            </a:r>
            <a:r>
              <a:rPr lang="en-US" dirty="0" smtClean="0"/>
              <a:t>is a </a:t>
            </a:r>
            <a:r>
              <a:rPr lang="en-US" dirty="0" err="1"/>
              <a:t>RandomForestRegressor</a:t>
            </a:r>
            <a:r>
              <a:rPr lang="en-US" dirty="0"/>
              <a:t> class for regression </a:t>
            </a:r>
            <a:r>
              <a:rPr lang="en-US" dirty="0" smtClean="0"/>
              <a:t>tasks</a:t>
            </a:r>
          </a:p>
          <a:p>
            <a:r>
              <a:rPr lang="en-US" dirty="0" smtClean="0"/>
              <a:t>The </a:t>
            </a:r>
            <a:r>
              <a:rPr lang="en-US" dirty="0"/>
              <a:t>following code trains </a:t>
            </a:r>
            <a:r>
              <a:rPr lang="en-US" dirty="0" smtClean="0"/>
              <a:t>a Random </a:t>
            </a:r>
            <a:r>
              <a:rPr lang="en-US" dirty="0"/>
              <a:t>Forest classifier with 500 </a:t>
            </a:r>
            <a:r>
              <a:rPr lang="en-US" dirty="0" smtClean="0"/>
              <a:t>trees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187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Forest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3956858"/>
            <a:ext cx="11320465" cy="2399492"/>
          </a:xfrm>
        </p:spPr>
        <p:txBody>
          <a:bodyPr/>
          <a:lstStyle/>
          <a:p>
            <a:r>
              <a:rPr lang="en-US" dirty="0" smtClean="0"/>
              <a:t>With </a:t>
            </a:r>
            <a:r>
              <a:rPr lang="en-US" dirty="0"/>
              <a:t>a few exceptions, a </a:t>
            </a:r>
            <a:r>
              <a:rPr lang="en-US" dirty="0" err="1"/>
              <a:t>RandomForestClassifier</a:t>
            </a:r>
            <a:r>
              <a:rPr lang="en-US" dirty="0"/>
              <a:t> has all the </a:t>
            </a:r>
            <a:r>
              <a:rPr lang="en-US" dirty="0" err="1"/>
              <a:t>hyperparameters</a:t>
            </a:r>
            <a:r>
              <a:rPr lang="en-US" dirty="0"/>
              <a:t> of </a:t>
            </a:r>
            <a:r>
              <a:rPr lang="en-US" dirty="0" smtClean="0"/>
              <a:t>a </a:t>
            </a:r>
            <a:r>
              <a:rPr lang="en-US" dirty="0" err="1" smtClean="0"/>
              <a:t>DecisionTreeClassifier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To </a:t>
            </a:r>
            <a:r>
              <a:rPr lang="en-US" dirty="0"/>
              <a:t>control how trees are </a:t>
            </a:r>
            <a:r>
              <a:rPr lang="en-US" dirty="0" smtClean="0"/>
              <a:t>grown </a:t>
            </a:r>
          </a:p>
          <a:p>
            <a:pPr lvl="1"/>
            <a:r>
              <a:rPr lang="en-US" dirty="0" smtClean="0"/>
              <a:t>And, </a:t>
            </a:r>
            <a:r>
              <a:rPr lang="en-US" dirty="0"/>
              <a:t>all the </a:t>
            </a:r>
            <a:r>
              <a:rPr lang="en-US" dirty="0" err="1" smtClean="0"/>
              <a:t>hyperparameters</a:t>
            </a:r>
            <a:r>
              <a:rPr lang="en-US" dirty="0" smtClean="0"/>
              <a:t> </a:t>
            </a:r>
            <a:r>
              <a:rPr lang="en-US" dirty="0"/>
              <a:t>of a </a:t>
            </a:r>
            <a:r>
              <a:rPr lang="en-US" dirty="0" err="1"/>
              <a:t>BaggingClassifier</a:t>
            </a:r>
            <a:r>
              <a:rPr lang="en-US" dirty="0"/>
              <a:t> to control the </a:t>
            </a:r>
            <a:r>
              <a:rPr lang="en-US" dirty="0" smtClean="0"/>
              <a:t>ensemble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97527" y="1840795"/>
            <a:ext cx="109312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sklearn.ensemble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RandomForestClassifier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rnd_clf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RandomForestClassifier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n_estimators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500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max_leaf_nodes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16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n_jobs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=-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rnd_clf.fit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X_train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y_train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y_pred_rf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rnd_clf.predict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X_test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045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Random Forest algorithm introduces extra randomness when growing </a:t>
            </a:r>
            <a:r>
              <a:rPr lang="en-US" dirty="0" smtClean="0"/>
              <a:t>trees</a:t>
            </a:r>
          </a:p>
          <a:p>
            <a:r>
              <a:rPr lang="en-US" dirty="0" smtClean="0"/>
              <a:t>Instead </a:t>
            </a:r>
            <a:r>
              <a:rPr lang="en-US" dirty="0"/>
              <a:t>of searching for the very best feature when splitting a </a:t>
            </a:r>
            <a:r>
              <a:rPr lang="en-US" dirty="0" smtClean="0"/>
              <a:t>node, </a:t>
            </a:r>
            <a:r>
              <a:rPr lang="en-US" dirty="0"/>
              <a:t>it</a:t>
            </a:r>
            <a:br>
              <a:rPr lang="en-US" dirty="0"/>
            </a:br>
            <a:r>
              <a:rPr lang="en-US" dirty="0"/>
              <a:t>searches for the best feature among a random subset of </a:t>
            </a:r>
            <a:r>
              <a:rPr lang="en-US" dirty="0" smtClean="0"/>
              <a:t>features </a:t>
            </a:r>
          </a:p>
          <a:p>
            <a:r>
              <a:rPr lang="en-US" dirty="0" smtClean="0"/>
              <a:t>This </a:t>
            </a:r>
            <a:r>
              <a:rPr lang="en-US" dirty="0"/>
              <a:t>results in </a:t>
            </a:r>
            <a:r>
              <a:rPr lang="en-US" dirty="0" smtClean="0"/>
              <a:t>a greater </a:t>
            </a:r>
            <a:r>
              <a:rPr lang="en-US" dirty="0"/>
              <a:t>tree diversity, which (once </a:t>
            </a:r>
            <a:r>
              <a:rPr lang="en-US" dirty="0" smtClean="0"/>
              <a:t>again) without trading </a:t>
            </a:r>
            <a:r>
              <a:rPr lang="en-US" dirty="0"/>
              <a:t>a higher bias for a lower variance</a:t>
            </a:r>
            <a:r>
              <a:rPr lang="en-US" dirty="0" smtClean="0"/>
              <a:t>, generally </a:t>
            </a:r>
            <a:r>
              <a:rPr lang="en-US" dirty="0"/>
              <a:t>yielding an overall better </a:t>
            </a:r>
            <a:r>
              <a:rPr lang="en-US" dirty="0" smtClean="0"/>
              <a:t>model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501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Forest: Building the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436" y="1698133"/>
            <a:ext cx="11038696" cy="418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934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Bias/variance tradeoff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Bias/Variance tradeoff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631" y="2321176"/>
            <a:ext cx="4736090" cy="325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05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733" y="155574"/>
            <a:ext cx="10683282" cy="1465408"/>
          </a:xfrm>
        </p:spPr>
        <p:txBody>
          <a:bodyPr>
            <a:normAutofit/>
          </a:bodyPr>
          <a:lstStyle/>
          <a:p>
            <a:r>
              <a:rPr lang="en-US" dirty="0" smtClean="0"/>
              <a:t>Random Forest: Building the model</a:t>
            </a:r>
            <a:br>
              <a:rPr lang="en-US" dirty="0" smtClean="0"/>
            </a:br>
            <a:r>
              <a:rPr lang="en-US" dirty="0" smtClean="0"/>
              <a:t>Create a bootstrap dataset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23" y="1886085"/>
            <a:ext cx="7746337" cy="396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88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Forest: Building the model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206" y="1254777"/>
            <a:ext cx="10176597" cy="4738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12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Forest: Building the model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871537"/>
            <a:ext cx="1177290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17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Forest: Building the model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71525"/>
            <a:ext cx="1173480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04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Forest: Building the model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762000"/>
            <a:ext cx="116967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177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Forest: Building the model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762000"/>
            <a:ext cx="1167765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20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Forest: Building the model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279" y="1164866"/>
            <a:ext cx="8860328" cy="496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134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Forest: Building the model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710" y="1367890"/>
            <a:ext cx="8522884" cy="479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44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Forest: Building the model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595312"/>
            <a:ext cx="986790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7582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Forest: Building the model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719137"/>
            <a:ext cx="979170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51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Bias/variance tradeoff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Can we reduce variance without increasing bias?</a:t>
                </a:r>
              </a:p>
              <a:p>
                <a:r>
                  <a:rPr lang="en-US" dirty="0" smtClean="0"/>
                  <a:t>Averaging reduces the variance as </a:t>
                </a:r>
                <a:r>
                  <a:rPr lang="en-US" dirty="0" err="1"/>
                  <a:t>v</a:t>
                </a:r>
                <a:r>
                  <a:rPr lang="en-US" dirty="0" err="1" smtClean="0"/>
                  <a:t>ar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 smtClean="0"/>
                  <a:t>) = </a:t>
                </a:r>
                <a:r>
                  <a:rPr lang="en-US" dirty="0" err="1" smtClean="0"/>
                  <a:t>var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i="1" dirty="0" smtClean="0"/>
                  <a:t> </a:t>
                </a:r>
              </a:p>
              <a:p>
                <a:r>
                  <a:rPr lang="en-US" dirty="0" smtClean="0"/>
                  <a:t>Therefore, if we average over models we can achieve our goal</a:t>
                </a:r>
              </a:p>
              <a:p>
                <a:r>
                  <a:rPr lang="en-US" dirty="0" smtClean="0"/>
                  <a:t>But</a:t>
                </a:r>
              </a:p>
              <a:p>
                <a:pPr lvl="1"/>
                <a:r>
                  <a:rPr lang="en-US" dirty="0" smtClean="0"/>
                  <a:t>We have just one training sample</a:t>
                </a:r>
              </a:p>
              <a:p>
                <a:pPr lvl="1"/>
                <a:r>
                  <a:rPr lang="en-US" dirty="0" smtClean="0"/>
                  <a:t>How can we get multiple models?</a:t>
                </a:r>
                <a:endParaRPr lang="en-US" dirty="0"/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9" t="-1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92202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Forest: Building the model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7" y="600075"/>
            <a:ext cx="10029825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536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Forest: Building the model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728662"/>
            <a:ext cx="11325225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116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Forest: Building the model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039" y="928753"/>
            <a:ext cx="10207770" cy="552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2914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Forest: Building the model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83" y="883404"/>
            <a:ext cx="10739178" cy="554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604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Forest: Building the model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809625"/>
            <a:ext cx="11058525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35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Forest: Building the model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723900"/>
            <a:ext cx="119253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64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Forest: Building the model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236" y="1217495"/>
            <a:ext cx="10421389" cy="518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366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Forest: Building the model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27" y="1269157"/>
            <a:ext cx="10269249" cy="516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449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Forest: Building the model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78" y="1297867"/>
            <a:ext cx="10294361" cy="501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781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Forest: Building the model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33" y="1293079"/>
            <a:ext cx="10250459" cy="497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11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 different models: Voting classifiers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</a:t>
            </a:r>
            <a:r>
              <a:rPr lang="en-US" dirty="0" smtClean="0"/>
              <a:t>we have </a:t>
            </a:r>
            <a:r>
              <a:rPr lang="en-US" dirty="0"/>
              <a:t>trained a few classifiers, each one achieving about 80% </a:t>
            </a:r>
            <a:r>
              <a:rPr lang="en-US" dirty="0" smtClean="0"/>
              <a:t>accuracy</a:t>
            </a:r>
          </a:p>
          <a:p>
            <a:r>
              <a:rPr lang="en-US" dirty="0" smtClean="0"/>
              <a:t>For example, we can use </a:t>
            </a:r>
            <a:r>
              <a:rPr lang="en-US" dirty="0"/>
              <a:t>a Logistic Regression classifier, an SVM classifier, a Random </a:t>
            </a:r>
            <a:r>
              <a:rPr lang="en-US" dirty="0" smtClean="0"/>
              <a:t>Forest classifier</a:t>
            </a:r>
            <a:r>
              <a:rPr lang="en-US" dirty="0"/>
              <a:t>, a K-Nearest Neighbors classifier, and perhaps a few more </a:t>
            </a:r>
            <a:endParaRPr lang="en-US" dirty="0" smtClean="0"/>
          </a:p>
          <a:p>
            <a:r>
              <a:rPr lang="en-US" dirty="0"/>
              <a:t>A very simple way to create an even better classifier is to aggregate the predictions </a:t>
            </a:r>
            <a:r>
              <a:rPr lang="en-US" dirty="0" smtClean="0"/>
              <a:t>of each </a:t>
            </a:r>
            <a:r>
              <a:rPr lang="en-US" dirty="0"/>
              <a:t>classifier and predict the class that gets the most </a:t>
            </a:r>
            <a:r>
              <a:rPr lang="en-US" dirty="0" smtClean="0"/>
              <a:t>votes</a:t>
            </a:r>
          </a:p>
          <a:p>
            <a:r>
              <a:rPr lang="en-US" dirty="0" smtClean="0"/>
              <a:t>This majority vote classifier </a:t>
            </a:r>
            <a:r>
              <a:rPr lang="en-US" dirty="0"/>
              <a:t>is called a </a:t>
            </a:r>
            <a:r>
              <a:rPr lang="en-US" i="1" dirty="0"/>
              <a:t>hard voting </a:t>
            </a:r>
            <a:r>
              <a:rPr lang="en-US" dirty="0"/>
              <a:t>classifier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239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Forest: Prediction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737" y="1528762"/>
            <a:ext cx="5724525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5756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Forest: Prediction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0" y="1295400"/>
            <a:ext cx="59817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783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Forest: Prediction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575" y="1104900"/>
            <a:ext cx="603885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185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Forest: Prediction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266" y="1320021"/>
            <a:ext cx="9858029" cy="489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4751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Forest: Prediction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566737"/>
            <a:ext cx="11782425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715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Forest: Prediction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733425"/>
            <a:ext cx="1110615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528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Forest: Prediction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" y="785812"/>
            <a:ext cx="1107757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998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Forest: Prediction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" y="671512"/>
            <a:ext cx="10239375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175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Forest: Prediction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85850"/>
            <a:ext cx="103632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2128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Forest: Prediction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119187"/>
            <a:ext cx="1074420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75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Hard voting classifier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237" y="1060107"/>
            <a:ext cx="9805381" cy="523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0698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Forest: Prediction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1" y="1592146"/>
            <a:ext cx="112776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1243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Forest: Evaluation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86" y="1205024"/>
            <a:ext cx="9527251" cy="480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442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Forest: Evaluation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06" y="896223"/>
            <a:ext cx="10409440" cy="528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6748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Forest: Evaluation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16" y="1173346"/>
            <a:ext cx="10582880" cy="532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838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Forest: Evaluation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71" y="1081648"/>
            <a:ext cx="11159836" cy="533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583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Forest: Evaluation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800100"/>
            <a:ext cx="116967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436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Forest: Evaluation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361" y="1343181"/>
            <a:ext cx="9697057" cy="466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7569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Forest: Evaluation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733" y="1395625"/>
            <a:ext cx="9737148" cy="491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041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Forest: Evaluation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253" y="1245881"/>
            <a:ext cx="9604925" cy="502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900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Forest: Evaluation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155" y="1371730"/>
            <a:ext cx="9278823" cy="468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73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Hard voting vs Soft voting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 </a:t>
            </a:r>
            <a:r>
              <a:rPr lang="en-US" b="1" dirty="0"/>
              <a:t>hard voting</a:t>
            </a:r>
            <a:r>
              <a:rPr lang="en-US" dirty="0"/>
              <a:t> (also known as </a:t>
            </a:r>
            <a:r>
              <a:rPr lang="en-US" b="1" dirty="0"/>
              <a:t>majority voting</a:t>
            </a:r>
            <a:r>
              <a:rPr lang="en-US" dirty="0"/>
              <a:t>), every individual classifier votes for a class, and the majority </a:t>
            </a:r>
            <a:r>
              <a:rPr lang="en-US" dirty="0" smtClean="0"/>
              <a:t>wins 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statistical terms, the predicted target label of the ensemble is the mode of the distribution of individually predicted </a:t>
            </a:r>
            <a:r>
              <a:rPr lang="en-US" dirty="0" smtClean="0"/>
              <a:t>labels</a:t>
            </a:r>
            <a:endParaRPr lang="en-US" dirty="0"/>
          </a:p>
          <a:p>
            <a:r>
              <a:rPr lang="en-US" dirty="0"/>
              <a:t>In </a:t>
            </a:r>
            <a:r>
              <a:rPr lang="en-US" b="1" dirty="0"/>
              <a:t>soft voting</a:t>
            </a:r>
            <a:r>
              <a:rPr lang="en-US" dirty="0"/>
              <a:t>, every individual classifier provides a probability value that a specific data point belongs to a particular target </a:t>
            </a:r>
            <a:r>
              <a:rPr lang="en-US" dirty="0" smtClean="0"/>
              <a:t>class 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predictions are weighted by the classifier's importance and summed </a:t>
            </a:r>
            <a:r>
              <a:rPr lang="en-US" dirty="0" smtClean="0"/>
              <a:t>up </a:t>
            </a:r>
          </a:p>
          <a:p>
            <a:pPr lvl="1"/>
            <a:r>
              <a:rPr lang="en-US" dirty="0" smtClean="0"/>
              <a:t>Then </a:t>
            </a:r>
            <a:r>
              <a:rPr lang="en-US" dirty="0"/>
              <a:t>the target label with the greatest sum of weighted probabilities wins the </a:t>
            </a:r>
            <a:r>
              <a:rPr lang="en-US" dirty="0" smtClean="0"/>
              <a:t>vote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8354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Forest: Evaluation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005" y="1214412"/>
            <a:ext cx="10033808" cy="511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099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Forest: Evaluation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040" y="1296573"/>
            <a:ext cx="10619293" cy="518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595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Forest: Evaluation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853" y="1006389"/>
            <a:ext cx="10182832" cy="518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751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Forest: Evaluation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494" y="1440450"/>
            <a:ext cx="9948255" cy="469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3785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Forest: Evaluation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40" y="1292151"/>
            <a:ext cx="10109056" cy="513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709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Forest: Building the model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647" y="1140676"/>
            <a:ext cx="9109276" cy="52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4725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Forest: Building the model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730" y="1214818"/>
            <a:ext cx="9292762" cy="500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990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Forest: Building the model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028700"/>
            <a:ext cx="92202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993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Forest: Building the model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7" y="1014412"/>
            <a:ext cx="1143952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168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Forest: Building the model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733" y="1171021"/>
            <a:ext cx="9657830" cy="529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341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Manipulate the dataset: Bootstrapping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statistics, bootstrapping refers to a resample method that consists of repeatedly drawn, with replacement, samples from data to form other smaller datasets, called bootstrapping </a:t>
            </a:r>
            <a:r>
              <a:rPr lang="en-US" dirty="0" smtClean="0"/>
              <a:t>samples </a:t>
            </a:r>
          </a:p>
          <a:p>
            <a:r>
              <a:rPr lang="en-US" dirty="0" smtClean="0"/>
              <a:t>It’s </a:t>
            </a:r>
            <a:r>
              <a:rPr lang="en-US" dirty="0"/>
              <a:t>as if the bootstrapping method is making a bunch of simulations to our original dataset so in some cases we can generalize the mean and the standard </a:t>
            </a:r>
            <a:r>
              <a:rPr lang="en-US" dirty="0" smtClean="0"/>
              <a:t>deviation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6973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Forest: Building the model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1" y="1402321"/>
            <a:ext cx="10850880" cy="495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7917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Forest: Building the model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87" y="836469"/>
            <a:ext cx="1110615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504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Forest: Building the model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64" y="848244"/>
            <a:ext cx="11515725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588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Forest: Building the model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577" y="1226993"/>
            <a:ext cx="946785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552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Random Forest: Building the model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814387"/>
            <a:ext cx="992505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196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Next steps….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Handle missing data… next class</a:t>
            </a:r>
          </a:p>
          <a:p>
            <a:r>
              <a:rPr lang="en-US" dirty="0" smtClean="0"/>
              <a:t>Feature selection using random forests</a:t>
            </a:r>
          </a:p>
          <a:p>
            <a:r>
              <a:rPr lang="en-US" dirty="0" smtClean="0"/>
              <a:t>More </a:t>
            </a:r>
            <a:r>
              <a:rPr lang="en-US" smtClean="0"/>
              <a:t>ensemble methods…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19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Bootstrapping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example, let’s say we have a set of observations: [2, 4, 32, 8, </a:t>
            </a:r>
            <a:r>
              <a:rPr lang="en-US" dirty="0" smtClean="0"/>
              <a:t>16]</a:t>
            </a:r>
          </a:p>
          <a:p>
            <a:r>
              <a:rPr lang="en-US" dirty="0" smtClean="0"/>
              <a:t>If </a:t>
            </a:r>
            <a:r>
              <a:rPr lang="en-US" dirty="0"/>
              <a:t>we want each bootstrap sample containing </a:t>
            </a:r>
            <a:r>
              <a:rPr lang="en-US" i="1" dirty="0"/>
              <a:t>n</a:t>
            </a:r>
            <a:r>
              <a:rPr lang="en-US" dirty="0"/>
              <a:t> observations, the following are valid samples:</a:t>
            </a:r>
          </a:p>
          <a:p>
            <a:pPr lvl="1"/>
            <a:r>
              <a:rPr lang="en-US" i="1" dirty="0"/>
              <a:t>n</a:t>
            </a:r>
            <a:r>
              <a:rPr lang="en-US" dirty="0"/>
              <a:t>=3: [32, 4, 4], [8, 16, 2], [2, 2, 2]…</a:t>
            </a:r>
          </a:p>
          <a:p>
            <a:pPr lvl="1"/>
            <a:r>
              <a:rPr lang="en-US" i="1" dirty="0"/>
              <a:t>n</a:t>
            </a:r>
            <a:r>
              <a:rPr lang="en-US" dirty="0"/>
              <a:t>=4: [2, 32, 4, 16], [2, 4, 2, 8], [8, 32, 4, 2]…</a:t>
            </a:r>
          </a:p>
          <a:p>
            <a:r>
              <a:rPr lang="en-US" dirty="0"/>
              <a:t>Since we drawn data with replacement, the observations can appear more than </a:t>
            </a:r>
            <a:r>
              <a:rPr lang="en-US" dirty="0" smtClean="0"/>
              <a:t>once in </a:t>
            </a:r>
            <a:r>
              <a:rPr lang="en-US" dirty="0"/>
              <a:t>a single </a:t>
            </a:r>
            <a:r>
              <a:rPr lang="en-US" dirty="0" smtClean="0"/>
              <a:t>sample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480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Bagging &amp; Pasting: sampling the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way to get a diverse set of classifiers is to use </a:t>
            </a:r>
            <a:r>
              <a:rPr lang="en-US" dirty="0" smtClean="0"/>
              <a:t>different </a:t>
            </a:r>
            <a:r>
              <a:rPr lang="en-US" dirty="0"/>
              <a:t>training </a:t>
            </a:r>
            <a:r>
              <a:rPr lang="en-US" dirty="0" smtClean="0"/>
              <a:t>algorithms – as discussed for voting </a:t>
            </a:r>
          </a:p>
          <a:p>
            <a:r>
              <a:rPr lang="en-US" dirty="0" smtClean="0"/>
              <a:t>Another </a:t>
            </a:r>
            <a:r>
              <a:rPr lang="en-US" dirty="0"/>
              <a:t>approach is to use the same training algorithm for </a:t>
            </a:r>
            <a:r>
              <a:rPr lang="en-US" dirty="0" smtClean="0"/>
              <a:t>every predictor</a:t>
            </a:r>
            <a:r>
              <a:rPr lang="en-US" dirty="0"/>
              <a:t>, but to train them on different random subsets of the training </a:t>
            </a:r>
            <a:r>
              <a:rPr lang="en-US" dirty="0" smtClean="0"/>
              <a:t>set</a:t>
            </a:r>
          </a:p>
          <a:p>
            <a:r>
              <a:rPr lang="en-US" dirty="0" smtClean="0"/>
              <a:t>When</a:t>
            </a:r>
            <a:r>
              <a:rPr lang="en-US" dirty="0"/>
              <a:t> </a:t>
            </a:r>
            <a:r>
              <a:rPr lang="en-US" dirty="0" smtClean="0"/>
              <a:t>sampling </a:t>
            </a:r>
            <a:r>
              <a:rPr lang="en-US" dirty="0"/>
              <a:t>is performed </a:t>
            </a:r>
            <a:r>
              <a:rPr lang="en-US" i="1" dirty="0"/>
              <a:t>with </a:t>
            </a:r>
            <a:r>
              <a:rPr lang="en-US" dirty="0"/>
              <a:t>replacement, this method is called </a:t>
            </a:r>
            <a:r>
              <a:rPr lang="en-US" i="1" dirty="0" smtClean="0"/>
              <a:t>bagging </a:t>
            </a:r>
            <a:r>
              <a:rPr lang="en-US" dirty="0" smtClean="0"/>
              <a:t>(</a:t>
            </a:r>
            <a:r>
              <a:rPr lang="en-US" dirty="0"/>
              <a:t>short </a:t>
            </a:r>
            <a:r>
              <a:rPr lang="en-US" dirty="0" smtClean="0"/>
              <a:t>for </a:t>
            </a:r>
            <a:r>
              <a:rPr lang="en-US" i="1" dirty="0" smtClean="0"/>
              <a:t>bootstrap aggregating</a:t>
            </a:r>
            <a:r>
              <a:rPr lang="en-US" dirty="0" smtClean="0"/>
              <a:t>)</a:t>
            </a:r>
          </a:p>
          <a:p>
            <a:r>
              <a:rPr lang="en-US" dirty="0" smtClean="0"/>
              <a:t>When </a:t>
            </a:r>
            <a:r>
              <a:rPr lang="en-US" dirty="0"/>
              <a:t>sampling is performed </a:t>
            </a:r>
            <a:r>
              <a:rPr lang="en-US" i="1" dirty="0"/>
              <a:t>without </a:t>
            </a:r>
            <a:r>
              <a:rPr lang="en-US" dirty="0"/>
              <a:t>replacement, it is </a:t>
            </a:r>
            <a:r>
              <a:rPr lang="en-US" dirty="0" smtClean="0"/>
              <a:t>called </a:t>
            </a:r>
            <a:r>
              <a:rPr lang="en-US" i="1" dirty="0" smtClean="0"/>
              <a:t>pasting</a:t>
            </a:r>
            <a:endParaRPr lang="en-US" dirty="0"/>
          </a:p>
          <a:p>
            <a:r>
              <a:rPr lang="en-US" dirty="0"/>
              <a:t>B</a:t>
            </a:r>
            <a:r>
              <a:rPr lang="en-US" dirty="0" smtClean="0"/>
              <a:t>oth </a:t>
            </a:r>
            <a:r>
              <a:rPr lang="en-US" dirty="0"/>
              <a:t>bagging and pasting allow training instances to be sampled </a:t>
            </a:r>
            <a:r>
              <a:rPr lang="en-US" dirty="0" smtClean="0"/>
              <a:t>several </a:t>
            </a:r>
            <a:r>
              <a:rPr lang="en-US" dirty="0"/>
              <a:t>times across multiple predictors, but only bagging allows training instances to </a:t>
            </a:r>
            <a:r>
              <a:rPr lang="en-US" dirty="0" smtClean="0"/>
              <a:t>be sampled </a:t>
            </a:r>
            <a:r>
              <a:rPr lang="en-US" dirty="0"/>
              <a:t>several times for the same </a:t>
            </a:r>
            <a:r>
              <a:rPr lang="en-US" dirty="0" smtClean="0"/>
              <a:t>predictor</a:t>
            </a:r>
          </a:p>
        </p:txBody>
      </p:sp>
    </p:spTree>
    <p:extLst>
      <p:ext uri="{BB962C8B-B14F-4D97-AF65-F5344CB8AC3E}">
        <p14:creationId xmlns:p14="http://schemas.microsoft.com/office/powerpoint/2010/main" val="2136819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1146</TotalTime>
  <Words>1142</Words>
  <Application>Microsoft Office PowerPoint</Application>
  <PresentationFormat>Widescreen</PresentationFormat>
  <Paragraphs>143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1" baseType="lpstr">
      <vt:lpstr>Arial</vt:lpstr>
      <vt:lpstr>Calibri</vt:lpstr>
      <vt:lpstr>Calibri Light</vt:lpstr>
      <vt:lpstr>Cambria Math</vt:lpstr>
      <vt:lpstr>Consolas</vt:lpstr>
      <vt:lpstr>Office Theme</vt:lpstr>
      <vt:lpstr>CSE 445 Lecture 14</vt:lpstr>
      <vt:lpstr>Bias/variance tradeoff</vt:lpstr>
      <vt:lpstr>Bias/variance tradeoff</vt:lpstr>
      <vt:lpstr>Use different models: Voting classifiers</vt:lpstr>
      <vt:lpstr>Hard voting classifier</vt:lpstr>
      <vt:lpstr>Hard voting vs Soft voting</vt:lpstr>
      <vt:lpstr>Manipulate the dataset: Bootstrapping</vt:lpstr>
      <vt:lpstr>Bootstrapping example</vt:lpstr>
      <vt:lpstr>Bagging &amp; Pasting: sampling the dataset</vt:lpstr>
      <vt:lpstr>Bagging &amp; Pasting</vt:lpstr>
      <vt:lpstr>Bagging &amp; Pasting: Prediction</vt:lpstr>
      <vt:lpstr>Bagging &amp; Pasting: Implementation</vt:lpstr>
      <vt:lpstr>Bagging &amp; Pasting: Implementation</vt:lpstr>
      <vt:lpstr>Bagging vs Pasting</vt:lpstr>
      <vt:lpstr>Out-of-bag scoring</vt:lpstr>
      <vt:lpstr>Random Forest</vt:lpstr>
      <vt:lpstr>Random Forest Implementation</vt:lpstr>
      <vt:lpstr>PowerPoint Presentation</vt:lpstr>
      <vt:lpstr>Random Forest: Building the model</vt:lpstr>
      <vt:lpstr>Random Forest: Building the model Create a bootstrap dataset</vt:lpstr>
      <vt:lpstr>Random Forest: Building the model</vt:lpstr>
      <vt:lpstr>Random Forest: Building the model</vt:lpstr>
      <vt:lpstr>Random Forest: Building the model</vt:lpstr>
      <vt:lpstr>Random Forest: Building the model</vt:lpstr>
      <vt:lpstr>Random Forest: Building the model</vt:lpstr>
      <vt:lpstr>Random Forest: Building the model</vt:lpstr>
      <vt:lpstr>Random Forest: Building the model</vt:lpstr>
      <vt:lpstr>Random Forest: Building the model</vt:lpstr>
      <vt:lpstr>Random Forest: Building the model</vt:lpstr>
      <vt:lpstr>Random Forest: Building the model</vt:lpstr>
      <vt:lpstr>Random Forest: Building the model</vt:lpstr>
      <vt:lpstr>Random Forest: Building the model</vt:lpstr>
      <vt:lpstr>Random Forest: Building the model</vt:lpstr>
      <vt:lpstr>Random Forest: Building the model</vt:lpstr>
      <vt:lpstr>Random Forest: Building the model</vt:lpstr>
      <vt:lpstr>Random Forest: Building the model</vt:lpstr>
      <vt:lpstr>Random Forest: Building the model</vt:lpstr>
      <vt:lpstr>Random Forest: Building the model</vt:lpstr>
      <vt:lpstr>Random Forest: Building the model</vt:lpstr>
      <vt:lpstr>Random Forest: Prediction</vt:lpstr>
      <vt:lpstr>Random Forest: Prediction</vt:lpstr>
      <vt:lpstr>Random Forest: Prediction</vt:lpstr>
      <vt:lpstr>Random Forest: Prediction</vt:lpstr>
      <vt:lpstr>Random Forest: Prediction</vt:lpstr>
      <vt:lpstr>Random Forest: Prediction</vt:lpstr>
      <vt:lpstr>Random Forest: Prediction</vt:lpstr>
      <vt:lpstr>Random Forest: Prediction</vt:lpstr>
      <vt:lpstr>Random Forest: Prediction</vt:lpstr>
      <vt:lpstr>Random Forest: Prediction</vt:lpstr>
      <vt:lpstr>Random Forest: Prediction</vt:lpstr>
      <vt:lpstr>Random Forest: Evaluation</vt:lpstr>
      <vt:lpstr>Random Forest: Evaluation</vt:lpstr>
      <vt:lpstr>Random Forest: Evaluation</vt:lpstr>
      <vt:lpstr>Random Forest: Evaluation</vt:lpstr>
      <vt:lpstr>Random Forest: Evaluation</vt:lpstr>
      <vt:lpstr>Random Forest: Evaluation</vt:lpstr>
      <vt:lpstr>Random Forest: Evaluation</vt:lpstr>
      <vt:lpstr>Random Forest: Evaluation</vt:lpstr>
      <vt:lpstr>Random Forest: Evaluation</vt:lpstr>
      <vt:lpstr>Random Forest: Evaluation</vt:lpstr>
      <vt:lpstr>Random Forest: Evaluation</vt:lpstr>
      <vt:lpstr>Random Forest: Evaluation</vt:lpstr>
      <vt:lpstr>Random Forest: Evaluation</vt:lpstr>
      <vt:lpstr>Random Forest: Evaluation</vt:lpstr>
      <vt:lpstr>Random Forest: Building the model</vt:lpstr>
      <vt:lpstr>Random Forest: Building the model</vt:lpstr>
      <vt:lpstr>Random Forest: Building the model</vt:lpstr>
      <vt:lpstr>Random Forest: Building the model</vt:lpstr>
      <vt:lpstr>Random Forest: Building the model</vt:lpstr>
      <vt:lpstr>Random Forest: Building the model</vt:lpstr>
      <vt:lpstr>Random Forest: Building the model</vt:lpstr>
      <vt:lpstr>Random Forest: Building the model</vt:lpstr>
      <vt:lpstr>Random Forest: Building the model</vt:lpstr>
      <vt:lpstr>Random Forest: Building the model</vt:lpstr>
      <vt:lpstr>Next steps….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327 Lecture 8</dc:title>
  <dc:creator>Mohammad Khan</dc:creator>
  <cp:lastModifiedBy>Mohammad Khan</cp:lastModifiedBy>
  <cp:revision>98</cp:revision>
  <dcterms:created xsi:type="dcterms:W3CDTF">2018-11-03T12:07:21Z</dcterms:created>
  <dcterms:modified xsi:type="dcterms:W3CDTF">2020-04-20T03:42:01Z</dcterms:modified>
</cp:coreProperties>
</file>